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77" r:id="rId2"/>
    <p:sldId id="257" r:id="rId3"/>
    <p:sldId id="259" r:id="rId4"/>
    <p:sldId id="258" r:id="rId5"/>
    <p:sldId id="260" r:id="rId6"/>
    <p:sldId id="262" r:id="rId7"/>
    <p:sldId id="271" r:id="rId8"/>
    <p:sldId id="270"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90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8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228D3-1D52-4FF2-9944-41BC75EE06D2}" type="datetimeFigureOut">
              <a:rPr lang="en-US" smtClean="0"/>
              <a:t>11/26/2022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D4AB2C-7AF2-4205-86FA-68E030E98E5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D4AB2C-7AF2-4205-86FA-68E030E98E50}"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44213AF-26F6-41FA-8D85-E2C5388D6E58}" type="datetimeFigureOut">
              <a:rPr lang="en-US" smtClean="0"/>
              <a:t>11/26/2022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213AF-26F6-41FA-8D85-E2C5388D6E58}" type="datetimeFigureOut">
              <a:rPr lang="en-US" smtClean="0"/>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213AF-26F6-41FA-8D85-E2C5388D6E58}" type="datetimeFigureOut">
              <a:rPr lang="en-US" smtClean="0"/>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213AF-26F6-41FA-8D85-E2C5388D6E58}" type="datetimeFigureOut">
              <a:rPr lang="en-US" smtClean="0"/>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213AF-26F6-41FA-8D85-E2C5388D6E58}" type="datetimeFigureOut">
              <a:rPr lang="en-US" smtClean="0"/>
              <a:t>11/26/2022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4213AF-26F6-41FA-8D85-E2C5388D6E58}" type="datetimeFigureOut">
              <a:rPr lang="en-US" smtClean="0"/>
              <a:t>11/26/2022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4213AF-26F6-41FA-8D85-E2C5388D6E58}" type="datetimeFigureOut">
              <a:rPr lang="en-US" smtClean="0"/>
              <a:t>11/26/2022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t>11/26/2022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11/26/2022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t>11/26/2022</a:t>
            </a:fld>
            <a:endParaRPr lang="en-US" sz="1000" dirty="0">
              <a:solidFill>
                <a:schemeClr val="tx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800" b="1" dirty="0">
                <a:solidFill>
                  <a:srgbClr val="FFFF00"/>
                </a:solidFill>
              </a:rPr>
              <a:t>Learning outcomes</a:t>
            </a:r>
            <a:endParaRPr lang="en-IN" sz="4800" b="1" dirty="0">
              <a:solidFill>
                <a:srgbClr val="FFFF00"/>
              </a:solidFill>
            </a:endParaRPr>
          </a:p>
        </p:txBody>
      </p:sp>
      <p:sp>
        <p:nvSpPr>
          <p:cNvPr id="6" name="Rectangle 5"/>
          <p:cNvSpPr/>
          <p:nvPr/>
        </p:nvSpPr>
        <p:spPr>
          <a:xfrm>
            <a:off x="228600" y="838200"/>
            <a:ext cx="8763000" cy="5693866"/>
          </a:xfrm>
          <a:prstGeom prst="rect">
            <a:avLst/>
          </a:prstGeom>
        </p:spPr>
        <p:txBody>
          <a:bodyPr wrap="square">
            <a:spAutoFit/>
          </a:bodyPr>
          <a:lstStyle/>
          <a:p>
            <a:r>
              <a:rPr lang="en-IN" b="1" dirty="0"/>
              <a:t> </a:t>
            </a:r>
            <a:r>
              <a:rPr lang="en-IN" sz="2800" b="1" i="1" dirty="0">
                <a:solidFill>
                  <a:schemeClr val="bg1"/>
                </a:solidFill>
              </a:rPr>
              <a:t>AFTER COMPLETION OF THIS CHAPTER, CHILDREN WILL BE ABLE TO:</a:t>
            </a:r>
            <a:endParaRPr lang="en-IN" dirty="0">
              <a:solidFill>
                <a:schemeClr val="bg1"/>
              </a:solidFill>
            </a:endParaRPr>
          </a:p>
          <a:p>
            <a:pPr marL="285750" lvl="0" indent="-285750">
              <a:buFont typeface="Wingdings" panose="05000000000000000000" pitchFamily="2" charset="2"/>
              <a:buChar char="§"/>
            </a:pPr>
            <a:r>
              <a:rPr lang="en-IN" sz="2800" b="1" i="1" dirty="0">
                <a:solidFill>
                  <a:srgbClr val="FFFF00"/>
                </a:solidFill>
              </a:rPr>
              <a:t>Differentiate between good and poor conductors of electricity;</a:t>
            </a:r>
            <a:endParaRPr lang="en-IN" sz="2800" dirty="0">
              <a:solidFill>
                <a:srgbClr val="FFFF00"/>
              </a:solidFill>
            </a:endParaRPr>
          </a:p>
          <a:p>
            <a:pPr marL="285750" lvl="0" indent="-285750">
              <a:buFont typeface="Wingdings" panose="05000000000000000000" pitchFamily="2" charset="2"/>
              <a:buChar char="§"/>
            </a:pPr>
            <a:r>
              <a:rPr lang="en-IN" sz="2800" b="1" i="1" dirty="0">
                <a:solidFill>
                  <a:srgbClr val="FFFF00"/>
                </a:solidFill>
              </a:rPr>
              <a:t>Understand the chemical effect of electric current;</a:t>
            </a:r>
            <a:endParaRPr lang="en-IN" sz="2800" dirty="0">
              <a:solidFill>
                <a:srgbClr val="FFFF00"/>
              </a:solidFill>
            </a:endParaRPr>
          </a:p>
          <a:p>
            <a:pPr marL="285750" lvl="0" indent="-285750">
              <a:buFont typeface="Wingdings" panose="05000000000000000000" pitchFamily="2" charset="2"/>
              <a:buChar char="§"/>
            </a:pPr>
            <a:r>
              <a:rPr lang="en-IN" sz="2800" b="1" i="1" dirty="0">
                <a:solidFill>
                  <a:srgbClr val="FFFF00"/>
                </a:solidFill>
              </a:rPr>
              <a:t>Understand and appreciate the chemistry behind the process of electroplating;</a:t>
            </a:r>
            <a:endParaRPr lang="en-IN" sz="2800" dirty="0">
              <a:solidFill>
                <a:srgbClr val="FFFF00"/>
              </a:solidFill>
            </a:endParaRPr>
          </a:p>
          <a:p>
            <a:pPr marL="285750" lvl="0" indent="-285750">
              <a:buFont typeface="Wingdings" panose="05000000000000000000" pitchFamily="2" charset="2"/>
              <a:buChar char="§"/>
            </a:pPr>
            <a:r>
              <a:rPr lang="en-IN" sz="2800" b="1" i="1" dirty="0">
                <a:solidFill>
                  <a:srgbClr val="FFFF00"/>
                </a:solidFill>
              </a:rPr>
              <a:t>Able to list out the electroplated material used in our day today life;</a:t>
            </a:r>
            <a:endParaRPr lang="en-IN" sz="2800" dirty="0">
              <a:solidFill>
                <a:srgbClr val="FFFF00"/>
              </a:solidFill>
            </a:endParaRPr>
          </a:p>
          <a:p>
            <a:pPr marL="285750" lvl="0" indent="-285750">
              <a:buFont typeface="Wingdings" panose="05000000000000000000" pitchFamily="2" charset="2"/>
              <a:buChar char="§"/>
            </a:pPr>
            <a:r>
              <a:rPr lang="en-IN" sz="2800" b="1" i="1" dirty="0">
                <a:solidFill>
                  <a:srgbClr val="FFFF00"/>
                </a:solidFill>
              </a:rPr>
              <a:t>Able to define and understand the terms like electrolysis, electrodes, electrolyte, electroplating etc.;</a:t>
            </a:r>
            <a:endParaRPr lang="en-IN" sz="2800" dirty="0">
              <a:solidFill>
                <a:srgbClr val="FFFF00"/>
              </a:solidFill>
            </a:endParaRPr>
          </a:p>
          <a:p>
            <a:pPr marL="285750" lvl="0" indent="-285750">
              <a:buFont typeface="Wingdings" panose="05000000000000000000" pitchFamily="2" charset="2"/>
              <a:buChar char="§"/>
            </a:pPr>
            <a:r>
              <a:rPr lang="en-IN" sz="2800" b="1" i="1" dirty="0">
                <a:solidFill>
                  <a:srgbClr val="FFFF00"/>
                </a:solidFill>
              </a:rPr>
              <a:t>Will be able to apply knowledge of electroplating in daily life.</a:t>
            </a:r>
            <a:endParaRPr lang="en-IN" sz="2800" dirty="0">
              <a:solidFill>
                <a:srgbClr val="FFFF00"/>
              </a:solidFill>
            </a:endParaRPr>
          </a:p>
        </p:txBody>
      </p:sp>
      <p:pic>
        <p:nvPicPr>
          <p:cNvPr id="4" name="Picture 3">
            <a:extLst>
              <a:ext uri="{FF2B5EF4-FFF2-40B4-BE49-F238E27FC236}">
                <a16:creationId xmlns:a16="http://schemas.microsoft.com/office/drawing/2014/main" id="{EDAE3359-9FFD-3C8B-39F2-199DA5843C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0"/>
            <a:ext cx="1066800" cy="779074"/>
          </a:xfrm>
          <a:prstGeom prst="rect">
            <a:avLst/>
          </a:prstGeom>
        </p:spPr>
      </p:pic>
      <p:pic>
        <p:nvPicPr>
          <p:cNvPr id="7" name="Picture 6">
            <a:extLst>
              <a:ext uri="{FF2B5EF4-FFF2-40B4-BE49-F238E27FC236}">
                <a16:creationId xmlns:a16="http://schemas.microsoft.com/office/drawing/2014/main" id="{5A9E4DE4-B984-AF9B-94BF-F311C58693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5" y="0"/>
            <a:ext cx="747564" cy="838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3911" y="193998"/>
            <a:ext cx="5796179" cy="568002"/>
          </a:xfrm>
        </p:spPr>
        <p:txBody>
          <a:bodyPr>
            <a:normAutofit fontScale="90000"/>
          </a:bodyPr>
          <a:lstStyle/>
          <a:p>
            <a:r>
              <a:rPr lang="en-US" sz="3200" b="1" i="0" u="sng" dirty="0">
                <a:solidFill>
                  <a:srgbClr val="FF0000"/>
                </a:solidFill>
                <a:effectLst/>
                <a:latin typeface="Arial" panose="020B0604020202020204" pitchFamily="34" charset="0"/>
              </a:rPr>
              <a:t>Uses of Electroplating</a:t>
            </a:r>
            <a:endParaRPr lang="en-US" sz="3200" b="1" dirty="0">
              <a:solidFill>
                <a:srgbClr val="FF0000"/>
              </a:solidFill>
            </a:endParaRPr>
          </a:p>
        </p:txBody>
      </p:sp>
      <p:sp>
        <p:nvSpPr>
          <p:cNvPr id="3" name="Subtitle 2"/>
          <p:cNvSpPr>
            <a:spLocks noGrp="1"/>
          </p:cNvSpPr>
          <p:nvPr>
            <p:ph type="subTitle" idx="1"/>
          </p:nvPr>
        </p:nvSpPr>
        <p:spPr>
          <a:xfrm>
            <a:off x="228600" y="762000"/>
            <a:ext cx="8763000" cy="3970329"/>
          </a:xfrm>
        </p:spPr>
        <p:txBody>
          <a:bodyPr>
            <a:noAutofit/>
          </a:bodyPr>
          <a:lstStyle/>
          <a:p>
            <a:pPr marL="342900" indent="-342900" algn="just" rtl="0">
              <a:buFont typeface="Arial" panose="020B0604020202020204" pitchFamily="34" charset="0"/>
              <a:buChar char="•"/>
            </a:pPr>
            <a:r>
              <a:rPr lang="en-US" sz="2400" b="1" i="0" u="none" strike="noStrike" dirty="0">
                <a:solidFill>
                  <a:srgbClr val="674EA7"/>
                </a:solidFill>
                <a:effectLst/>
                <a:latin typeface="Arial" panose="020B0604020202020204" pitchFamily="34" charset="0"/>
                <a:cs typeface="Arial" panose="020B0604020202020204" pitchFamily="34" charset="0"/>
              </a:rPr>
              <a:t>Chromium has a shiny appearance and it does not corrode. Chromium plating is done on objects like bicycle parts, car parts, taps, gas burners, wheel rims etc. </a:t>
            </a:r>
          </a:p>
          <a:p>
            <a:pPr marL="342900" indent="-342900" algn="just" rtl="0">
              <a:buFont typeface="Arial" panose="020B0604020202020204" pitchFamily="34" charset="0"/>
              <a:buChar char="•"/>
            </a:pPr>
            <a:r>
              <a:rPr lang="en-US" sz="2400" b="1" i="0" u="none" strike="noStrike" dirty="0" err="1">
                <a:solidFill>
                  <a:srgbClr val="674EA7"/>
                </a:solidFill>
                <a:effectLst/>
                <a:latin typeface="Arial" panose="020B0604020202020204" pitchFamily="34" charset="0"/>
                <a:cs typeface="Arial" panose="020B0604020202020204" pitchFamily="34" charset="0"/>
              </a:rPr>
              <a:t>Jewellery</a:t>
            </a:r>
            <a:r>
              <a:rPr lang="en-US" sz="2400" b="1" i="0" u="none" strike="noStrike" dirty="0">
                <a:solidFill>
                  <a:srgbClr val="674EA7"/>
                </a:solidFill>
                <a:effectLst/>
                <a:latin typeface="Arial" panose="020B0604020202020204" pitchFamily="34" charset="0"/>
                <a:cs typeface="Arial" panose="020B0604020202020204" pitchFamily="34" charset="0"/>
              </a:rPr>
              <a:t> makers electroplate gold and silver on less expensive metals to give an appearance of gold or silver. </a:t>
            </a:r>
          </a:p>
          <a:p>
            <a:pPr marL="342900" indent="-342900" algn="just" rtl="0">
              <a:buFont typeface="Arial" panose="020B0604020202020204" pitchFamily="34" charset="0"/>
              <a:buChar char="•"/>
            </a:pPr>
            <a:r>
              <a:rPr lang="en-US" sz="2400" b="1" i="0" u="none" strike="noStrike" dirty="0">
                <a:solidFill>
                  <a:srgbClr val="674EA7"/>
                </a:solidFill>
                <a:effectLst/>
                <a:latin typeface="Arial" panose="020B0604020202020204" pitchFamily="34" charset="0"/>
                <a:cs typeface="Arial" panose="020B0604020202020204" pitchFamily="34" charset="0"/>
              </a:rPr>
              <a:t>Tin cans used for storing food are electroplated with tin over iron because tin is less reactive than iron and protects iron from corrosion. </a:t>
            </a:r>
          </a:p>
          <a:p>
            <a:pPr marL="342900" indent="-342900" algn="just" rtl="0">
              <a:buFont typeface="Arial" panose="020B0604020202020204" pitchFamily="34" charset="0"/>
              <a:buChar char="•"/>
            </a:pPr>
            <a:r>
              <a:rPr lang="en-US" sz="2400" b="1" i="0" u="none" strike="noStrike" dirty="0">
                <a:solidFill>
                  <a:srgbClr val="674EA7"/>
                </a:solidFill>
                <a:effectLst/>
                <a:latin typeface="Arial" panose="020B0604020202020204" pitchFamily="34" charset="0"/>
                <a:cs typeface="Arial" panose="020B0604020202020204" pitchFamily="34" charset="0"/>
              </a:rPr>
              <a:t>Iron objects are coated with zinc to protect it from corrosion and </a:t>
            </a:r>
            <a:r>
              <a:rPr lang="en-US" sz="2400" b="1" i="1" u="none" strike="noStrike" dirty="0">
                <a:solidFill>
                  <a:srgbClr val="FF0000"/>
                </a:solidFill>
                <a:effectLst/>
                <a:latin typeface="Arial" panose="020B0604020202020204" pitchFamily="34" charset="0"/>
                <a:cs typeface="Arial" panose="020B0604020202020204" pitchFamily="34" charset="0"/>
              </a:rPr>
              <a:t>this process is called </a:t>
            </a:r>
            <a:r>
              <a:rPr lang="en-US" sz="2400" b="1" i="1" dirty="0">
                <a:solidFill>
                  <a:srgbClr val="FF0000"/>
                </a:solidFill>
                <a:latin typeface="Arial" panose="020B0604020202020204" pitchFamily="34" charset="0"/>
                <a:cs typeface="Arial" panose="020B0604020202020204" pitchFamily="34" charset="0"/>
              </a:rPr>
              <a:t>G</a:t>
            </a:r>
            <a:r>
              <a:rPr lang="en-US" sz="2400" b="1" i="1" u="none" strike="noStrike" dirty="0">
                <a:solidFill>
                  <a:srgbClr val="FF0000"/>
                </a:solidFill>
                <a:effectLst/>
                <a:latin typeface="Arial" panose="020B0604020202020204" pitchFamily="34" charset="0"/>
                <a:cs typeface="Arial" panose="020B0604020202020204" pitchFamily="34" charset="0"/>
              </a:rPr>
              <a:t>alvanization.</a:t>
            </a:r>
            <a:endParaRPr lang="en-US" sz="2400" b="1" dirty="0">
              <a:latin typeface="Arial" panose="020B0604020202020204" pitchFamily="34" charset="0"/>
              <a:cs typeface="Arial" panose="020B0604020202020204" pitchFamily="34" charset="0"/>
            </a:endParaRPr>
          </a:p>
        </p:txBody>
      </p:sp>
      <p:pic>
        <p:nvPicPr>
          <p:cNvPr id="4" name="Picture 4"/>
          <p:cNvPicPr>
            <a:picLocks noChangeAspect="1"/>
          </p:cNvPicPr>
          <p:nvPr/>
        </p:nvPicPr>
        <p:blipFill>
          <a:blip r:embed="rId3"/>
          <a:stretch>
            <a:fillRect/>
          </a:stretch>
        </p:blipFill>
        <p:spPr>
          <a:xfrm>
            <a:off x="5029200" y="5565157"/>
            <a:ext cx="1443590" cy="1102220"/>
          </a:xfrm>
          <a:prstGeom prst="rect">
            <a:avLst/>
          </a:prstGeom>
          <a:ln>
            <a:noFill/>
          </a:ln>
          <a:effectLst>
            <a:outerShdw blurRad="292100" dist="139700" dir="2700000" algn="tl" rotWithShape="0">
              <a:srgbClr val="333333">
                <a:alpha val="65000"/>
              </a:srgbClr>
            </a:outerShdw>
          </a:effectLst>
        </p:spPr>
      </p:pic>
      <p:pic>
        <p:nvPicPr>
          <p:cNvPr id="6" name="Picture 6"/>
          <p:cNvPicPr>
            <a:picLocks noChangeAspect="1"/>
          </p:cNvPicPr>
          <p:nvPr/>
        </p:nvPicPr>
        <p:blipFill>
          <a:blip r:embed="rId4"/>
          <a:stretch>
            <a:fillRect/>
          </a:stretch>
        </p:blipFill>
        <p:spPr>
          <a:xfrm flipV="1">
            <a:off x="2295008" y="5565157"/>
            <a:ext cx="1543567" cy="110222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ipe dir="d"/>
    <p:sndAc>
      <p:stSnd>
        <p:snd r:embed="rId2" name="laser.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txBody>
          <a:bodyPr/>
          <a:lstStyle/>
          <a:p>
            <a:pPr algn="ctr"/>
            <a:r>
              <a:rPr lang="en-US" b="1" u="sng" dirty="0">
                <a:solidFill>
                  <a:schemeClr val="tx2"/>
                </a:solidFill>
              </a:rPr>
              <a:t>INTRODUCTION</a:t>
            </a:r>
          </a:p>
        </p:txBody>
      </p:sp>
      <p:sp>
        <p:nvSpPr>
          <p:cNvPr id="3" name="Subtitle 2"/>
          <p:cNvSpPr>
            <a:spLocks noGrp="1"/>
          </p:cNvSpPr>
          <p:nvPr>
            <p:ph type="subTitle" idx="1"/>
          </p:nvPr>
        </p:nvSpPr>
        <p:spPr>
          <a:xfrm>
            <a:off x="304800" y="1066800"/>
            <a:ext cx="8763000" cy="5638800"/>
          </a:xfrm>
        </p:spPr>
        <p:txBody>
          <a:bodyPr>
            <a:noAutofit/>
          </a:bodyPr>
          <a:lstStyle/>
          <a:p>
            <a:pPr algn="l">
              <a:buFont typeface="Arial" panose="020B0604020202020204" pitchFamily="34" charset="0"/>
              <a:buChar char="•"/>
            </a:pPr>
            <a:r>
              <a:rPr lang="en-US" sz="3600" b="1" dirty="0">
                <a:solidFill>
                  <a:srgbClr val="FF0000"/>
                </a:solidFill>
              </a:rPr>
              <a:t>Good and poor conductor of electricity.</a:t>
            </a:r>
          </a:p>
          <a:p>
            <a:pPr algn="l">
              <a:buFont typeface="Arial" panose="020B0604020202020204" pitchFamily="34" charset="0"/>
              <a:buChar char="•"/>
            </a:pPr>
            <a:r>
              <a:rPr lang="en-US" sz="3600" b="1" dirty="0">
                <a:solidFill>
                  <a:srgbClr val="FF0000"/>
                </a:solidFill>
              </a:rPr>
              <a:t>Do liquids conduct electricity?</a:t>
            </a:r>
          </a:p>
          <a:p>
            <a:pPr algn="l">
              <a:buFont typeface="Arial" panose="020B0604020202020204" pitchFamily="34" charset="0"/>
              <a:buChar char="•"/>
            </a:pPr>
            <a:r>
              <a:rPr lang="en-US" sz="3600" b="1" dirty="0">
                <a:solidFill>
                  <a:srgbClr val="FF0000"/>
                </a:solidFill>
              </a:rPr>
              <a:t>Detection of week current flowing through a liquid.</a:t>
            </a:r>
          </a:p>
          <a:p>
            <a:pPr algn="l">
              <a:buFont typeface="Arial" panose="020B0604020202020204" pitchFamily="34" charset="0"/>
              <a:buChar char="•"/>
            </a:pPr>
            <a:r>
              <a:rPr lang="en-US" sz="3600" b="1" dirty="0">
                <a:solidFill>
                  <a:srgbClr val="FF0000"/>
                </a:solidFill>
              </a:rPr>
              <a:t>Chemical effects of electric  current.(Electrolysis)</a:t>
            </a:r>
          </a:p>
          <a:p>
            <a:pPr algn="l">
              <a:buFont typeface="Arial" panose="020B0604020202020204" pitchFamily="34" charset="0"/>
              <a:buChar char="•"/>
            </a:pPr>
            <a:r>
              <a:rPr lang="en-US" sz="3600" b="1" dirty="0">
                <a:solidFill>
                  <a:srgbClr val="FF0000"/>
                </a:solidFill>
              </a:rPr>
              <a:t>Electroplating.</a:t>
            </a:r>
          </a:p>
          <a:p>
            <a:pPr algn="l">
              <a:buFont typeface="Arial" panose="020B0604020202020204" pitchFamily="34" charset="0"/>
              <a:buChar char="•"/>
            </a:pPr>
            <a:r>
              <a:rPr lang="en-US" sz="3600" b="1" dirty="0">
                <a:solidFill>
                  <a:srgbClr val="FF0000"/>
                </a:solidFill>
              </a:rPr>
              <a:t>Uses of electroplating.</a:t>
            </a:r>
          </a:p>
        </p:txBody>
      </p:sp>
    </p:spTree>
  </p:cSld>
  <p:clrMapOvr>
    <a:masterClrMapping/>
  </p:clrMapOvr>
  <p:transition>
    <p:wedg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600" b="1" u="sng" dirty="0">
                <a:solidFill>
                  <a:srgbClr val="002060"/>
                </a:solidFill>
              </a:rPr>
              <a:t>Good and Poor conductors of electricity.</a:t>
            </a:r>
            <a:br>
              <a:rPr lang="en-US" sz="3600" b="1" u="sng" dirty="0">
                <a:solidFill>
                  <a:srgbClr val="002060"/>
                </a:solidFill>
              </a:rPr>
            </a:br>
            <a:endParaRPr lang="en-US" sz="3600" b="1" u="sng" dirty="0">
              <a:solidFill>
                <a:srgbClr val="002060"/>
              </a:solidFill>
            </a:endParaRPr>
          </a:p>
        </p:txBody>
      </p:sp>
      <p:sp>
        <p:nvSpPr>
          <p:cNvPr id="5" name="Content Placeholder 4"/>
          <p:cNvSpPr>
            <a:spLocks noGrp="1"/>
          </p:cNvSpPr>
          <p:nvPr>
            <p:ph idx="1"/>
          </p:nvPr>
        </p:nvSpPr>
        <p:spPr>
          <a:xfrm>
            <a:off x="0" y="838200"/>
            <a:ext cx="5257800" cy="6019800"/>
          </a:xfrm>
        </p:spPr>
        <p:txBody>
          <a:bodyPr>
            <a:normAutofit/>
          </a:bodyPr>
          <a:lstStyle/>
          <a:p>
            <a:pPr algn="ctr">
              <a:buNone/>
            </a:pPr>
            <a:r>
              <a:rPr lang="en-US" sz="2800" b="1" dirty="0">
                <a:solidFill>
                  <a:srgbClr val="FF0000"/>
                </a:solidFill>
              </a:rPr>
              <a:t>The materials which allow electric current to pass through them easily are called good conductors of electricity.</a:t>
            </a:r>
          </a:p>
          <a:p>
            <a:pPr algn="ctr">
              <a:buNone/>
            </a:pPr>
            <a:endParaRPr lang="en-US" sz="2800" b="1" dirty="0">
              <a:solidFill>
                <a:srgbClr val="92D050"/>
              </a:solidFill>
            </a:endParaRPr>
          </a:p>
          <a:p>
            <a:pPr algn="ctr">
              <a:buNone/>
            </a:pPr>
            <a:r>
              <a:rPr lang="en-US" sz="2800" b="1" dirty="0">
                <a:solidFill>
                  <a:schemeClr val="accent4">
                    <a:lumMod val="75000"/>
                  </a:schemeClr>
                </a:solidFill>
              </a:rPr>
              <a:t>The materials which do not allow electric current to pass through them easily are called poor conductors of electricity.  </a:t>
            </a:r>
          </a:p>
        </p:txBody>
      </p:sp>
      <p:pic>
        <p:nvPicPr>
          <p:cNvPr id="6" name="Picture 2"/>
          <p:cNvPicPr>
            <a:picLocks noChangeAspect="1" noChangeArrowheads="1"/>
          </p:cNvPicPr>
          <p:nvPr/>
        </p:nvPicPr>
        <p:blipFill>
          <a:blip r:embed="rId4"/>
          <a:srcRect/>
          <a:stretch>
            <a:fillRect/>
          </a:stretch>
        </p:blipFill>
        <p:spPr bwMode="auto">
          <a:xfrm>
            <a:off x="5276850" y="1752600"/>
            <a:ext cx="3548270" cy="3200400"/>
          </a:xfrm>
          <a:prstGeom prst="rect">
            <a:avLst/>
          </a:prstGeom>
          <a:noFill/>
          <a:ln w="9525">
            <a:noFill/>
            <a:miter lim="800000"/>
            <a:headEnd/>
            <a:tailEnd/>
          </a:ln>
          <a:effectLst/>
        </p:spPr>
      </p:pic>
    </p:spTree>
  </p:cSld>
  <p:clrMapOvr>
    <a:masterClrMapping/>
  </p:clrMapOvr>
  <p:transition>
    <p:dissolve/>
    <p:sndAc>
      <p:stSnd>
        <p:snd r:embed="rId3" name="lase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19199"/>
          </a:xfrm>
        </p:spPr>
        <p:txBody>
          <a:bodyPr/>
          <a:lstStyle/>
          <a:p>
            <a:r>
              <a:rPr lang="en-US" b="1" u="sng" dirty="0">
                <a:solidFill>
                  <a:srgbClr val="002060"/>
                </a:solidFill>
              </a:rPr>
              <a:t>Do liquids conduct electricity?</a:t>
            </a:r>
          </a:p>
        </p:txBody>
      </p:sp>
      <p:sp>
        <p:nvSpPr>
          <p:cNvPr id="3" name="Subtitle 2"/>
          <p:cNvSpPr>
            <a:spLocks noGrp="1"/>
          </p:cNvSpPr>
          <p:nvPr>
            <p:ph type="subTitle" idx="1"/>
          </p:nvPr>
        </p:nvSpPr>
        <p:spPr>
          <a:xfrm>
            <a:off x="0" y="1066800"/>
            <a:ext cx="5410200" cy="5791200"/>
          </a:xfrm>
        </p:spPr>
        <p:txBody>
          <a:bodyPr>
            <a:normAutofit/>
          </a:bodyPr>
          <a:lstStyle/>
          <a:p>
            <a:r>
              <a:rPr lang="en-US" sz="3600" b="1" dirty="0">
                <a:solidFill>
                  <a:srgbClr val="FF0000"/>
                </a:solidFill>
              </a:rPr>
              <a:t>To test whether a liquid allows electric current to pass through it or not, we can use tester. </a:t>
            </a:r>
          </a:p>
          <a:p>
            <a:r>
              <a:rPr lang="en-US" sz="3600" b="1" dirty="0">
                <a:solidFill>
                  <a:schemeClr val="tx2">
                    <a:lumMod val="75000"/>
                  </a:schemeClr>
                </a:solidFill>
              </a:rPr>
              <a:t>The liquid that conduct electricity are solutions of acids bases and salts in water. </a:t>
            </a:r>
          </a:p>
        </p:txBody>
      </p:sp>
      <p:pic>
        <p:nvPicPr>
          <p:cNvPr id="4" name="Picture 2"/>
          <p:cNvPicPr>
            <a:picLocks noChangeAspect="1" noChangeArrowheads="1"/>
          </p:cNvPicPr>
          <p:nvPr/>
        </p:nvPicPr>
        <p:blipFill>
          <a:blip r:embed="rId3"/>
          <a:srcRect/>
          <a:stretch>
            <a:fillRect/>
          </a:stretch>
        </p:blipFill>
        <p:spPr bwMode="auto">
          <a:xfrm>
            <a:off x="5410200" y="3810000"/>
            <a:ext cx="3733800" cy="3048000"/>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a:srcRect/>
          <a:stretch>
            <a:fillRect/>
          </a:stretch>
        </p:blipFill>
        <p:spPr bwMode="auto">
          <a:xfrm>
            <a:off x="5486400" y="990600"/>
            <a:ext cx="3657600" cy="2819400"/>
          </a:xfrm>
          <a:prstGeom prst="rect">
            <a:avLst/>
          </a:prstGeom>
          <a:noFill/>
          <a:ln w="9525">
            <a:noFill/>
            <a:miter lim="800000"/>
            <a:headEnd/>
            <a:tailEnd/>
          </a:ln>
          <a:effectLst/>
        </p:spPr>
      </p:pic>
    </p:spTree>
  </p:cSld>
  <p:clrMapOvr>
    <a:masterClrMapping/>
  </p:clrMapOvr>
  <p:transition>
    <p:pull dir="d"/>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95399"/>
          </a:xfrm>
        </p:spPr>
        <p:txBody>
          <a:bodyPr>
            <a:normAutofit/>
          </a:bodyPr>
          <a:lstStyle/>
          <a:p>
            <a:r>
              <a:rPr lang="en-US" sz="4800" b="1" u="sng" dirty="0">
                <a:solidFill>
                  <a:srgbClr val="FF0000"/>
                </a:solidFill>
              </a:rPr>
              <a:t>Electrolytes</a:t>
            </a:r>
          </a:p>
        </p:txBody>
      </p:sp>
      <p:sp>
        <p:nvSpPr>
          <p:cNvPr id="3" name="Subtitle 2"/>
          <p:cNvSpPr>
            <a:spLocks noGrp="1"/>
          </p:cNvSpPr>
          <p:nvPr>
            <p:ph type="subTitle" idx="1"/>
          </p:nvPr>
        </p:nvSpPr>
        <p:spPr>
          <a:xfrm>
            <a:off x="0" y="3276600"/>
            <a:ext cx="9144000" cy="3581400"/>
          </a:xfrm>
        </p:spPr>
        <p:txBody>
          <a:bodyPr>
            <a:normAutofit fontScale="92500" lnSpcReduction="20000"/>
          </a:bodyPr>
          <a:lstStyle/>
          <a:p>
            <a:r>
              <a:rPr lang="en-US" sz="3000" b="1" dirty="0">
                <a:solidFill>
                  <a:srgbClr val="FF0000"/>
                </a:solidFill>
              </a:rPr>
              <a:t>A liquid which can conduct electricity is called an electrolyte. </a:t>
            </a:r>
          </a:p>
          <a:p>
            <a:r>
              <a:rPr lang="en-US" sz="3000" b="1" dirty="0">
                <a:solidFill>
                  <a:srgbClr val="FF0000"/>
                </a:solidFill>
              </a:rPr>
              <a:t>Electrolytes are of two types –</a:t>
            </a:r>
          </a:p>
          <a:p>
            <a:r>
              <a:rPr lang="en-US" sz="3000" b="1" dirty="0">
                <a:solidFill>
                  <a:schemeClr val="accent4">
                    <a:lumMod val="75000"/>
                  </a:schemeClr>
                </a:solidFill>
              </a:rPr>
              <a:t>1.Strong electrolytes –it is a liquid which conducts  electricity very well. e.g. sulfuric acid solutions ,sodium hydroxide solution , common salts solution etc. </a:t>
            </a:r>
          </a:p>
          <a:p>
            <a:r>
              <a:rPr lang="en-US" sz="3000" b="1" dirty="0">
                <a:solidFill>
                  <a:srgbClr val="FF0000"/>
                </a:solidFill>
              </a:rPr>
              <a:t>2. Weak electrolytes- it is a liquid which conducts electricity to pass a lesser extent. E.g. vinegar , lemon juice , tap water etc. </a:t>
            </a:r>
          </a:p>
        </p:txBody>
      </p:sp>
      <p:pic>
        <p:nvPicPr>
          <p:cNvPr id="4098" name="Picture 2"/>
          <p:cNvPicPr>
            <a:picLocks noChangeAspect="1" noChangeArrowheads="1"/>
          </p:cNvPicPr>
          <p:nvPr/>
        </p:nvPicPr>
        <p:blipFill>
          <a:blip r:embed="rId3"/>
          <a:srcRect/>
          <a:stretch>
            <a:fillRect/>
          </a:stretch>
        </p:blipFill>
        <p:spPr bwMode="auto">
          <a:xfrm>
            <a:off x="3124200" y="990600"/>
            <a:ext cx="3048000" cy="1987826"/>
          </a:xfrm>
          <a:prstGeom prst="rect">
            <a:avLst/>
          </a:prstGeom>
          <a:noFill/>
          <a:ln w="9525">
            <a:noFill/>
            <a:miter lim="800000"/>
            <a:headEnd/>
            <a:tailEnd/>
          </a:ln>
          <a:effectLst/>
        </p:spPr>
      </p:pic>
    </p:spTree>
  </p:cSld>
  <p:clrMapOvr>
    <a:masterClrMapping/>
  </p:clrMapOvr>
  <p:transition>
    <p:wipe dir="u"/>
    <p:sndAc>
      <p:stSnd>
        <p:snd r:embed="rId2" name="lase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3293" y="0"/>
            <a:ext cx="6619087" cy="1493692"/>
          </a:xfrm>
        </p:spPr>
        <p:txBody>
          <a:bodyPr>
            <a:noAutofit/>
          </a:bodyPr>
          <a:lstStyle/>
          <a:p>
            <a:r>
              <a:rPr lang="en-US" sz="3200" b="0" i="0" u="sng" dirty="0">
                <a:solidFill>
                  <a:srgbClr val="FF9900"/>
                </a:solidFill>
                <a:effectLst/>
                <a:latin typeface="Arial" panose="020B0604020202020204" pitchFamily="34" charset="0"/>
              </a:rPr>
              <a:t>👉</a:t>
            </a:r>
            <a:r>
              <a:rPr lang="en-US" sz="3200" b="1" i="0" u="sng" dirty="0">
                <a:solidFill>
                  <a:srgbClr val="FF0000"/>
                </a:solidFill>
                <a:effectLst/>
                <a:latin typeface="Arial" panose="020B0604020202020204" pitchFamily="34" charset="0"/>
              </a:rPr>
              <a:t>Detection of weak current flowing through a liquid.</a:t>
            </a:r>
            <a:br>
              <a:rPr lang="en-US" sz="3200" b="1" dirty="0">
                <a:solidFill>
                  <a:srgbClr val="FF0000"/>
                </a:solidFill>
                <a:effectLst/>
              </a:rPr>
            </a:br>
            <a:endParaRPr lang="en-US" sz="3200" b="1" dirty="0">
              <a:solidFill>
                <a:srgbClr val="FF0000"/>
              </a:solidFill>
            </a:endParaRPr>
          </a:p>
        </p:txBody>
      </p:sp>
      <p:sp>
        <p:nvSpPr>
          <p:cNvPr id="3" name="Subtitle 2"/>
          <p:cNvSpPr>
            <a:spLocks noGrp="1"/>
          </p:cNvSpPr>
          <p:nvPr>
            <p:ph type="subTitle" idx="1"/>
          </p:nvPr>
        </p:nvSpPr>
        <p:spPr>
          <a:xfrm>
            <a:off x="304800" y="990600"/>
            <a:ext cx="7529366" cy="5659583"/>
          </a:xfrm>
        </p:spPr>
        <p:txBody>
          <a:bodyPr>
            <a:noAutofit/>
          </a:bodyPr>
          <a:lstStyle/>
          <a:p>
            <a:pPr rtl="0"/>
            <a:r>
              <a:rPr lang="en-US" sz="2400" b="1" i="0" u="none" strike="noStrike" dirty="0">
                <a:solidFill>
                  <a:srgbClr val="9900FF"/>
                </a:solidFill>
                <a:effectLst/>
                <a:latin typeface="Nunito"/>
              </a:rPr>
              <a:t>The weak electric current flowing through a liquid having low electric conductivity can be detected in two ways.</a:t>
            </a:r>
            <a:endParaRPr lang="en-US" sz="2400" b="1" dirty="0">
              <a:effectLst/>
            </a:endParaRPr>
          </a:p>
          <a:p>
            <a:pPr rtl="0" fontAlgn="base"/>
            <a:br>
              <a:rPr lang="en-US" sz="2400" b="1" dirty="0"/>
            </a:br>
            <a:r>
              <a:rPr lang="en-US" sz="2400" b="1" i="0" u="none" strike="noStrike" dirty="0">
                <a:solidFill>
                  <a:srgbClr val="9900FF"/>
                </a:solidFill>
                <a:effectLst/>
                <a:latin typeface="Nunito"/>
              </a:rPr>
              <a:t>By using a LED (light-emitting-diode) and,</a:t>
            </a:r>
          </a:p>
          <a:p>
            <a:pPr rtl="0" fontAlgn="base"/>
            <a:r>
              <a:rPr lang="en-US" sz="2400" b="1" i="0" u="none" strike="noStrike" dirty="0">
                <a:solidFill>
                  <a:srgbClr val="9900FF"/>
                </a:solidFill>
                <a:effectLst/>
                <a:latin typeface="Nunito"/>
              </a:rPr>
              <a:t>By using a compass( surrounded by turns off circuit wire).</a:t>
            </a:r>
          </a:p>
          <a:p>
            <a:pPr rtl="0"/>
            <a:r>
              <a:rPr lang="en-US" sz="2400" b="1" i="0" u="none" strike="noStrike" dirty="0">
                <a:solidFill>
                  <a:srgbClr val="9900FF"/>
                </a:solidFill>
                <a:effectLst/>
                <a:latin typeface="Nunito"/>
              </a:rPr>
              <a:t>Led is a semiconductor device which glows even when a very weak current passes through it.</a:t>
            </a:r>
            <a:endParaRPr lang="en-US" sz="2400" b="1" dirty="0">
              <a:effectLst/>
            </a:endParaRPr>
          </a:p>
          <a:p>
            <a:pPr rtl="0"/>
            <a:r>
              <a:rPr lang="en-US" sz="2400" b="1" i="0" u="none" strike="noStrike" dirty="0">
                <a:solidFill>
                  <a:srgbClr val="9900FF"/>
                </a:solidFill>
                <a:effectLst/>
                <a:latin typeface="Nunito"/>
              </a:rPr>
              <a:t>There are two wires attached to an LED. one lead is slightly longer than the other. While connecting LED in the circuit the longer lead is always connected to the positive terminal of the battery and the shorter lead is connected to the negative terminal of the battery.</a:t>
            </a:r>
            <a:endParaRPr lang="en-US" sz="2400" b="1" dirty="0">
              <a:effectLst/>
            </a:endParaRPr>
          </a:p>
          <a:p>
            <a:endParaRPr lang="en-US" sz="2000" b="1" dirty="0"/>
          </a:p>
        </p:txBody>
      </p:sp>
      <p:pic>
        <p:nvPicPr>
          <p:cNvPr id="4" name="Picture 4"/>
          <p:cNvPicPr>
            <a:picLocks noChangeAspect="1"/>
          </p:cNvPicPr>
          <p:nvPr/>
        </p:nvPicPr>
        <p:blipFill>
          <a:blip r:embed="rId3"/>
          <a:stretch>
            <a:fillRect/>
          </a:stretch>
        </p:blipFill>
        <p:spPr>
          <a:xfrm>
            <a:off x="7834166" y="1981200"/>
            <a:ext cx="1309834" cy="2152650"/>
          </a:xfrm>
          <a:prstGeom prst="rect">
            <a:avLst/>
          </a:prstGeom>
        </p:spPr>
      </p:pic>
    </p:spTree>
  </p:cSld>
  <p:clrMapOvr>
    <a:masterClrMapping/>
  </p:clrMapOvr>
  <p:transition>
    <p:wedg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dissolve/>
    <p:sndAc>
      <p:stSnd>
        <p:snd r:embed="rId2" name="lase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u="sng" dirty="0">
                <a:solidFill>
                  <a:srgbClr val="002060"/>
                </a:solidFill>
              </a:rPr>
              <a:t>Chemical effects of electric current.</a:t>
            </a:r>
          </a:p>
        </p:txBody>
      </p:sp>
      <p:sp>
        <p:nvSpPr>
          <p:cNvPr id="3" name="Content Placeholder 2"/>
          <p:cNvSpPr>
            <a:spLocks noGrp="1"/>
          </p:cNvSpPr>
          <p:nvPr>
            <p:ph idx="1"/>
          </p:nvPr>
        </p:nvSpPr>
        <p:spPr>
          <a:xfrm>
            <a:off x="0" y="1066800"/>
            <a:ext cx="5791200" cy="5791200"/>
          </a:xfrm>
        </p:spPr>
        <p:txBody>
          <a:bodyPr>
            <a:normAutofit fontScale="85000" lnSpcReduction="20000"/>
          </a:bodyPr>
          <a:lstStyle/>
          <a:p>
            <a:pPr algn="ctr">
              <a:buNone/>
            </a:pPr>
            <a:r>
              <a:rPr lang="en-US" b="1" dirty="0">
                <a:solidFill>
                  <a:srgbClr val="FF0000"/>
                </a:solidFill>
              </a:rPr>
              <a:t>Electric current can bring chemical changes , so it is said to have a chemical effect.</a:t>
            </a:r>
          </a:p>
          <a:p>
            <a:pPr algn="ctr">
              <a:buNone/>
            </a:pPr>
            <a:r>
              <a:rPr lang="en-US" b="1" dirty="0">
                <a:solidFill>
                  <a:srgbClr val="0909E5"/>
                </a:solidFill>
              </a:rPr>
              <a:t>In the year 1800,William Nicholson, had shown that if electric current is passed through acidified water, then bubbles of oxygen gas and hydrogen gas are produced at the two electrodes immersed in it.</a:t>
            </a:r>
          </a:p>
          <a:p>
            <a:pPr algn="ctr">
              <a:buNone/>
            </a:pPr>
            <a:r>
              <a:rPr lang="en-US" b="1" dirty="0">
                <a:solidFill>
                  <a:srgbClr val="FF0000"/>
                </a:solidFill>
              </a:rPr>
              <a:t>In this reaction, a chemical compound water has been decomposed into two elements , hydrogen and oxygen, by the action of electric current (electrolysis).so, this reaction is an example of the chemical effect of electric current. </a:t>
            </a:r>
          </a:p>
          <a:p>
            <a:pPr algn="ctr">
              <a:buNone/>
            </a:pPr>
            <a:endParaRPr lang="en-US" dirty="0">
              <a:solidFill>
                <a:schemeClr val="accent6">
                  <a:lumMod val="75000"/>
                </a:schemeClr>
              </a:solidFill>
            </a:endParaRPr>
          </a:p>
        </p:txBody>
      </p:sp>
      <p:pic>
        <p:nvPicPr>
          <p:cNvPr id="1026" name="Picture 2"/>
          <p:cNvPicPr>
            <a:picLocks noChangeAspect="1" noChangeArrowheads="1"/>
          </p:cNvPicPr>
          <p:nvPr/>
        </p:nvPicPr>
        <p:blipFill>
          <a:blip r:embed="rId3"/>
          <a:srcRect/>
          <a:stretch>
            <a:fillRect/>
          </a:stretch>
        </p:blipFill>
        <p:spPr bwMode="auto">
          <a:xfrm>
            <a:off x="5791200" y="3810000"/>
            <a:ext cx="3352800" cy="3048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5810250" y="990600"/>
            <a:ext cx="3333750" cy="2828925"/>
          </a:xfrm>
          <a:prstGeom prst="rect">
            <a:avLst/>
          </a:prstGeom>
          <a:noFill/>
          <a:ln w="9525">
            <a:noFill/>
            <a:miter lim="800000"/>
            <a:headEnd/>
            <a:tailEnd/>
          </a:ln>
          <a:effectLst/>
        </p:spPr>
      </p:pic>
    </p:spTree>
  </p:cSld>
  <p:clrMapOvr>
    <a:masterClrMapping/>
  </p:clrMapOvr>
  <p:transition>
    <p:wedg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627" y="0"/>
            <a:ext cx="4745491" cy="1524000"/>
          </a:xfrm>
        </p:spPr>
        <p:txBody>
          <a:bodyPr>
            <a:normAutofit/>
          </a:bodyPr>
          <a:lstStyle/>
          <a:p>
            <a:r>
              <a:rPr lang="en-US" b="1" i="0" u="sng" dirty="0">
                <a:solidFill>
                  <a:srgbClr val="980000"/>
                </a:solidFill>
                <a:effectLst/>
                <a:latin typeface="Arial" panose="020B0604020202020204" pitchFamily="34" charset="0"/>
              </a:rPr>
              <a:t>Electroplating</a:t>
            </a:r>
            <a:endParaRPr lang="en-US" dirty="0"/>
          </a:p>
        </p:txBody>
      </p:sp>
      <p:sp>
        <p:nvSpPr>
          <p:cNvPr id="3" name="Subtitle 2"/>
          <p:cNvSpPr>
            <a:spLocks noGrp="1"/>
          </p:cNvSpPr>
          <p:nvPr>
            <p:ph type="subTitle" idx="1"/>
          </p:nvPr>
        </p:nvSpPr>
        <p:spPr>
          <a:xfrm>
            <a:off x="990600" y="1219200"/>
            <a:ext cx="6652037" cy="2743200"/>
          </a:xfrm>
        </p:spPr>
        <p:txBody>
          <a:bodyPr>
            <a:noAutofit/>
          </a:bodyPr>
          <a:lstStyle/>
          <a:p>
            <a:pPr algn="l"/>
            <a:r>
              <a:rPr lang="en-US" b="1" i="0" u="none" strike="noStrike" dirty="0">
                <a:solidFill>
                  <a:srgbClr val="FF0000"/>
                </a:solidFill>
                <a:effectLst/>
                <a:latin typeface="Georgia" panose="02040502050405020303" pitchFamily="18" charset="0"/>
              </a:rPr>
              <a:t>The process of depositing a thin layer of desired metal over a " metal object " with the help of electric current is called electroplating.</a:t>
            </a:r>
            <a:endParaRPr lang="en-US" b="1" dirty="0">
              <a:solidFill>
                <a:srgbClr val="FF0000"/>
              </a:solidFill>
            </a:endParaRPr>
          </a:p>
        </p:txBody>
      </p:sp>
      <p:pic>
        <p:nvPicPr>
          <p:cNvPr id="4" name="Picture 4"/>
          <p:cNvPicPr>
            <a:picLocks noChangeAspect="1"/>
          </p:cNvPicPr>
          <p:nvPr/>
        </p:nvPicPr>
        <p:blipFill>
          <a:blip r:embed="rId3"/>
          <a:stretch>
            <a:fillRect/>
          </a:stretch>
        </p:blipFill>
        <p:spPr>
          <a:xfrm>
            <a:off x="2825029" y="3135828"/>
            <a:ext cx="3882674" cy="3563312"/>
          </a:xfrm>
          <a:prstGeom prst="rect">
            <a:avLst/>
          </a:prstGeom>
        </p:spPr>
      </p:pic>
    </p:spTree>
  </p:cSld>
  <p:clrMapOvr>
    <a:masterClrMapping/>
  </p:clrMapOvr>
  <p:transition>
    <p:pull dir="d"/>
    <p:sndAc>
      <p:stSnd>
        <p:snd r:embed="rId2" name="laser.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638</Words>
  <Application>Microsoft Office PowerPoint</Application>
  <PresentationFormat>On-screen Show (4:3)</PresentationFormat>
  <Paragraphs>45</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Nunito</vt:lpstr>
      <vt:lpstr>Wingdings</vt:lpstr>
      <vt:lpstr>Office Theme</vt:lpstr>
      <vt:lpstr>Learning outcomes</vt:lpstr>
      <vt:lpstr>INTRODUCTION</vt:lpstr>
      <vt:lpstr>Good and Poor conductors of electricity. </vt:lpstr>
      <vt:lpstr>Do liquids conduct electricity?</vt:lpstr>
      <vt:lpstr>Electrolytes</vt:lpstr>
      <vt:lpstr>👉Detection of weak current flowing through a liquid. </vt:lpstr>
      <vt:lpstr>PowerPoint Presentation</vt:lpstr>
      <vt:lpstr>Chemical effects of electric current.</vt:lpstr>
      <vt:lpstr>Electroplating</vt:lpstr>
      <vt:lpstr>Uses of Electroplating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NAVODAYA VIDYDLAYA SAMITI,NOIDA E-CONTENT PREAPARATION CLASS-VII SCIENCE. CHAPTER -14 CHEMICAL EFFECTS OF ELETRIC CURRENT.</dc:title>
  <dc:creator>Hp</dc:creator>
  <cp:lastModifiedBy>Arunkumar Ramasamy</cp:lastModifiedBy>
  <cp:revision>40</cp:revision>
  <dcterms:created xsi:type="dcterms:W3CDTF">2020-06-11T08:04:00Z</dcterms:created>
  <dcterms:modified xsi:type="dcterms:W3CDTF">2022-11-26T15:12:56Z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130A2C0DC22C49B3AACC077506521E3C</vt:lpwstr>
  </property>
  <property fmtid="{D5CDD505-2E9C-101B-9397-08002B2CF9AE}" pid="3" name="KSOProductBuildVer">
    <vt:lpwstr>1033-11.2.0.11417</vt:lpwstr>
  </property>
</Properties>
</file>